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1" r:id="rId4"/>
    <p:sldId id="275" r:id="rId5"/>
    <p:sldId id="274" r:id="rId6"/>
    <p:sldId id="270" r:id="rId7"/>
    <p:sldId id="264" r:id="rId8"/>
    <p:sldId id="266" r:id="rId9"/>
    <p:sldId id="27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141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4FC28-4104-409C-8D1A-D466D834DCCE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D3CB-D421-42EA-9156-B82646D49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512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4FC28-4104-409C-8D1A-D466D834DCCE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D3CB-D421-42EA-9156-B82646D49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61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4FC28-4104-409C-8D1A-D466D834DCCE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D3CB-D421-42EA-9156-B82646D49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52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4FC28-4104-409C-8D1A-D466D834DCCE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D3CB-D421-42EA-9156-B82646D49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943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4FC28-4104-409C-8D1A-D466D834DCCE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D3CB-D421-42EA-9156-B82646D49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677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4FC28-4104-409C-8D1A-D466D834DCCE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D3CB-D421-42EA-9156-B82646D49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641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4FC28-4104-409C-8D1A-D466D834DCCE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D3CB-D421-42EA-9156-B82646D49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69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4FC28-4104-409C-8D1A-D466D834DCCE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D3CB-D421-42EA-9156-B82646D49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8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4FC28-4104-409C-8D1A-D466D834DCCE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D3CB-D421-42EA-9156-B82646D49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21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4FC28-4104-409C-8D1A-D466D834DCCE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D3CB-D421-42EA-9156-B82646D49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153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4FC28-4104-409C-8D1A-D466D834DCCE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D3CB-D421-42EA-9156-B82646D49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80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4FC28-4104-409C-8D1A-D466D834DCCE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3D3CB-D421-42EA-9156-B82646D49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122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usic.yandex.ru/album/10622550/track/6558219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Рекомендации по проведению мероприятий, приуроченных к открытию стелы </a:t>
            </a:r>
            <a:br>
              <a:rPr lang="ru-RU" sz="2800" dirty="0"/>
            </a:br>
            <a:r>
              <a:rPr lang="ru-RU" sz="2800" dirty="0"/>
              <a:t>«Город трудовой доблести»</a:t>
            </a:r>
          </a:p>
        </p:txBody>
      </p:sp>
    </p:spTree>
    <p:extLst>
      <p:ext uri="{BB962C8B-B14F-4D97-AF65-F5344CB8AC3E}">
        <p14:creationId xmlns:p14="http://schemas.microsoft.com/office/powerpoint/2010/main" val="3343683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Цели и задачи мероприятий, приуроченных к открытию Стелы города трудовой доблести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154" y="1340768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ЦЕЛИ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Создание у горожан устойчивого восприятия Стелы как места, связанного с историей Города трудовой доблести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Формирование устойчивых традиций, связанных с памятью о трудовом подвиге и преемственности трудовых традиций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3021" y="3249558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ЗАДАЧИ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Создание праздничного настроения для горожан, участвующих в торжественных мероприятиях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Формирование пула постоянных мероприятий для этого нового «места памяти и силы»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Вовлечение максимального количества горожан разного возраста в подготовительные и торжественные мероприятия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Освещение мероприятий в формах, интересных и актуальных для жителей Города трудовой доблести, особенно – для молодежи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9437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Планшетная выставка </a:t>
            </a:r>
            <a:br>
              <a:rPr lang="ru-RU" sz="2400" dirty="0"/>
            </a:br>
            <a:r>
              <a:rPr lang="ru-RU" sz="2400" dirty="0"/>
              <a:t>«Наш город - Город трудовой доблести»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154" y="1340770"/>
            <a:ext cx="784887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Смысловой контур</a:t>
            </a:r>
          </a:p>
          <a:p>
            <a:r>
              <a:rPr lang="ru-RU" sz="1400" dirty="0"/>
              <a:t>Одновременно с благоустройством территории непосредственно возле Стелы трудовой доблести организовать выставку, посвященную тыловому подвигу.</a:t>
            </a:r>
          </a:p>
          <a:p>
            <a:r>
              <a:rPr lang="ru-RU" sz="1400" dirty="0"/>
              <a:t>В выставке можно использовать фото и кино документы, архивные документы, оцифрованные  воспоминания, фото из личных архивов ветеранов, трудовых династий и т.д.</a:t>
            </a:r>
          </a:p>
          <a:p>
            <a:r>
              <a:rPr lang="ru-RU" sz="1400" dirty="0"/>
              <a:t>Выставка может быть частью большого проекта, в котором основная часть доступна по </a:t>
            </a:r>
            <a:r>
              <a:rPr lang="en-US" sz="1400" dirty="0"/>
              <a:t>QR</a:t>
            </a:r>
            <a:r>
              <a:rPr lang="ru-RU" sz="1400" dirty="0"/>
              <a:t>-коду </a:t>
            </a:r>
            <a:br>
              <a:rPr lang="ru-RU" sz="1400" dirty="0"/>
            </a:br>
            <a:r>
              <a:rPr lang="ru-RU" sz="1400" dirty="0"/>
              <a:t>на электронном ресурсе.</a:t>
            </a:r>
          </a:p>
          <a:p>
            <a:r>
              <a:rPr lang="ru-RU" sz="1400" dirty="0"/>
              <a:t>Для выставки можно использовать кино-видео-проекции на городских экранах (в качестве социальной рекламы).</a:t>
            </a:r>
          </a:p>
          <a:p>
            <a:r>
              <a:rPr lang="ru-RU" sz="1400" dirty="0"/>
              <a:t>Выставка может быть построена на едином сюжете: одной жизни, истории одного предприятия. </a:t>
            </a:r>
            <a:br>
              <a:rPr lang="ru-RU" sz="1400" dirty="0"/>
            </a:br>
            <a:r>
              <a:rPr lang="ru-RU" sz="1400" dirty="0"/>
              <a:t>Ее главная задача – пробудить интерес к истории города, страны, собственной семьи.</a:t>
            </a:r>
          </a:p>
          <a:p>
            <a:endParaRPr lang="ru-RU" sz="1400" dirty="0"/>
          </a:p>
          <a:p>
            <a:r>
              <a:rPr lang="ru-RU" sz="1400" i="1" dirty="0"/>
              <a:t>Выставка может быть «сборной», т.е. составленной из блоков, подготовленных различными организациями: архивы, музеи, школы, предприятия и т.д., в том числе – индивидуальное или семейное участие (трудовые династии, семьи ветеранов и др.).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93096" y="5002500"/>
            <a:ext cx="35113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Аудитория</a:t>
            </a:r>
          </a:p>
          <a:p>
            <a:r>
              <a:rPr lang="ru-RU" sz="1400" dirty="0"/>
              <a:t>Горожане,</a:t>
            </a:r>
          </a:p>
          <a:p>
            <a:r>
              <a:rPr lang="ru-RU" sz="1400" dirty="0"/>
              <a:t>Семьи с детьми,</a:t>
            </a:r>
          </a:p>
          <a:p>
            <a:r>
              <a:rPr lang="ru-RU" sz="1400" dirty="0"/>
              <a:t>Организованные школьные группы, Экскурсии в сопровождении гидов,</a:t>
            </a:r>
          </a:p>
          <a:p>
            <a:r>
              <a:rPr lang="ru-RU" sz="1400" dirty="0"/>
              <a:t>Организованные группы студентов СПО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154" y="4996916"/>
            <a:ext cx="42488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Организаторы</a:t>
            </a:r>
          </a:p>
          <a:p>
            <a:r>
              <a:rPr lang="ru-RU" sz="1400" dirty="0"/>
              <a:t>Администрация города</a:t>
            </a:r>
          </a:p>
          <a:p>
            <a:r>
              <a:rPr lang="ru-RU" sz="1400" dirty="0"/>
              <a:t>Архивы, музеи (в том числе – корпоративные и школьные музеи)</a:t>
            </a:r>
          </a:p>
          <a:p>
            <a:r>
              <a:rPr lang="ru-RU" sz="1400" dirty="0"/>
              <a:t>Сообщества реконструкторов, историков, краеведов</a:t>
            </a:r>
          </a:p>
          <a:p>
            <a:r>
              <a:rPr lang="ru-RU" sz="1400" dirty="0"/>
              <a:t>Сообщества художников и дизайнеров</a:t>
            </a:r>
          </a:p>
        </p:txBody>
      </p:sp>
    </p:spTree>
    <p:extLst>
      <p:ext uri="{BB962C8B-B14F-4D97-AF65-F5344CB8AC3E}">
        <p14:creationId xmlns:p14="http://schemas.microsoft.com/office/powerpoint/2010/main" val="122133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Мероприятия, связанные с конкурсами «лучший по профессии»</a:t>
            </a:r>
            <a:br>
              <a:rPr lang="ru-RU" sz="2400" dirty="0"/>
            </a:br>
            <a:r>
              <a:rPr lang="ru-RU" sz="2400" dirty="0"/>
              <a:t>«Наш город - Город трудовой доблести»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154" y="1124744"/>
            <a:ext cx="784887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Смысловой контур</a:t>
            </a:r>
          </a:p>
          <a:p>
            <a:r>
              <a:rPr lang="ru-RU" sz="1400" dirty="0"/>
              <a:t>Стела трудовой доблести должна стать местом постоянного обращения к теме труда во всех возможных вариантах: от исторической памяти о годах Великой отечественной войны, </a:t>
            </a:r>
            <a:br>
              <a:rPr lang="ru-RU" sz="1400" dirty="0"/>
            </a:br>
            <a:r>
              <a:rPr lang="ru-RU" sz="1400" dirty="0"/>
              <a:t>до сегодняшнего дня.</a:t>
            </a:r>
          </a:p>
          <a:p>
            <a:r>
              <a:rPr lang="ru-RU" sz="1400" dirty="0"/>
              <a:t>Мероприятия должны проходить в течение всего года:</a:t>
            </a:r>
          </a:p>
          <a:p>
            <a:pPr marL="285750" indent="-285750">
              <a:buFontTx/>
              <a:buChar char="-"/>
            </a:pPr>
            <a:r>
              <a:rPr lang="ru-RU" sz="1400" dirty="0"/>
              <a:t>Награждение победителей в конкурсах профессионального мастерства,</a:t>
            </a:r>
          </a:p>
          <a:p>
            <a:pPr marL="285750" indent="-285750">
              <a:buFontTx/>
              <a:buChar char="-"/>
            </a:pPr>
            <a:r>
              <a:rPr lang="ru-RU" sz="1400" dirty="0"/>
              <a:t>Чествование трудовых династий,</a:t>
            </a:r>
          </a:p>
          <a:p>
            <a:pPr marL="285750" indent="-285750">
              <a:buFontTx/>
              <a:buChar char="-"/>
            </a:pPr>
            <a:r>
              <a:rPr lang="ru-RU" sz="1400" dirty="0"/>
              <a:t>Старт и финиш конкурсов профессионального мастерства для любых категорий и уровней,</a:t>
            </a:r>
          </a:p>
          <a:p>
            <a:pPr marL="285750" indent="-285750">
              <a:buFontTx/>
              <a:buChar char="-"/>
            </a:pPr>
            <a:r>
              <a:rPr lang="ru-RU" sz="1400" dirty="0"/>
              <a:t>Место сбора студенческих отрядов, «трудовых десантов», участников субботников и пр.</a:t>
            </a:r>
          </a:p>
          <a:p>
            <a:pPr marL="285750" indent="-285750">
              <a:buFontTx/>
              <a:buChar char="-"/>
            </a:pPr>
            <a:r>
              <a:rPr lang="ru-RU" sz="1400" dirty="0"/>
              <a:t>Старты пробегов, соревнований и пр. в честь героев труда (все активности).</a:t>
            </a:r>
          </a:p>
          <a:p>
            <a:r>
              <a:rPr lang="ru-RU" sz="1400" dirty="0"/>
              <a:t>На площади можно организовать постоянную или временную</a:t>
            </a:r>
            <a:r>
              <a:rPr lang="en-US" sz="1400" dirty="0"/>
              <a:t> </a:t>
            </a:r>
            <a:r>
              <a:rPr lang="ru-RU" sz="1400" dirty="0"/>
              <a:t>виртуальную выставку военной техники и станков (совершенно новая тема для исторической реконструкции).</a:t>
            </a:r>
          </a:p>
          <a:p>
            <a:endParaRPr lang="ru-RU" sz="1400" dirty="0"/>
          </a:p>
          <a:p>
            <a:r>
              <a:rPr lang="ru-RU" sz="1400" dirty="0"/>
              <a:t>Непосредственно к открытию Стелы трудовой доблести можно приурочить:</a:t>
            </a:r>
          </a:p>
          <a:p>
            <a:pPr marL="285750" indent="-285750">
              <a:buFontTx/>
              <a:buChar char="-"/>
            </a:pPr>
            <a:r>
              <a:rPr lang="ru-RU" sz="1400" dirty="0"/>
              <a:t>Награждение победителей в конкурсах профессионального мастерства,</a:t>
            </a:r>
          </a:p>
          <a:p>
            <a:pPr marL="285750" indent="-285750">
              <a:buFontTx/>
              <a:buChar char="-"/>
            </a:pPr>
            <a:r>
              <a:rPr lang="ru-RU" sz="1400" dirty="0"/>
              <a:t>Чествование трудовых династий современных предприятий с вручением модели Стелы трудовой доблести и освещением мероприятий в местных и региональных СМИ.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93096" y="5002500"/>
            <a:ext cx="351135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Аудитория</a:t>
            </a:r>
          </a:p>
          <a:p>
            <a:r>
              <a:rPr lang="ru-RU" sz="1400" dirty="0"/>
              <a:t>Участники конкурсов </a:t>
            </a:r>
            <a:r>
              <a:rPr lang="ru-RU" sz="1400" dirty="0" err="1"/>
              <a:t>проф</a:t>
            </a:r>
            <a:r>
              <a:rPr lang="ru-RU" sz="1400" dirty="0"/>
              <a:t> мастерства</a:t>
            </a:r>
          </a:p>
          <a:p>
            <a:r>
              <a:rPr lang="ru-RU" sz="1400" dirty="0"/>
              <a:t>Учащиеся и студенты вузов, СПО и школ</a:t>
            </a:r>
          </a:p>
          <a:p>
            <a:r>
              <a:rPr lang="ru-RU" sz="1400" dirty="0"/>
              <a:t>Представители предприятий </a:t>
            </a:r>
          </a:p>
          <a:p>
            <a:r>
              <a:rPr lang="ru-RU" sz="1400" dirty="0"/>
              <a:t>Трудовые династии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154" y="4996916"/>
            <a:ext cx="42488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Организаторы</a:t>
            </a:r>
          </a:p>
          <a:p>
            <a:r>
              <a:rPr lang="ru-RU" sz="1400" dirty="0"/>
              <a:t>Администрация города</a:t>
            </a:r>
          </a:p>
          <a:p>
            <a:r>
              <a:rPr lang="ru-RU" sz="1400" dirty="0"/>
              <a:t>Организаторы конкурсов профессионального мастерства</a:t>
            </a:r>
          </a:p>
        </p:txBody>
      </p:sp>
    </p:spTree>
    <p:extLst>
      <p:ext uri="{BB962C8B-B14F-4D97-AF65-F5344CB8AC3E}">
        <p14:creationId xmlns:p14="http://schemas.microsoft.com/office/powerpoint/2010/main" val="1192207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Конкурс концертных номеров</a:t>
            </a:r>
            <a:br>
              <a:rPr lang="ru-RU" sz="2400" dirty="0"/>
            </a:br>
            <a:r>
              <a:rPr lang="ru-RU" sz="2400" dirty="0"/>
              <a:t>«Город трудовой доблести – город наших побед»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154" y="1340770"/>
            <a:ext cx="784887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prstClr val="black"/>
                </a:solidFill>
              </a:rPr>
              <a:t>Смысловой контур</a:t>
            </a:r>
          </a:p>
          <a:p>
            <a:r>
              <a:rPr lang="ru-RU" sz="1400" dirty="0">
                <a:solidFill>
                  <a:prstClr val="black"/>
                </a:solidFill>
              </a:rPr>
              <a:t>Городская администрация проводит конкурс среди творческих коллективов всех категорий </a:t>
            </a:r>
            <a:br>
              <a:rPr lang="ru-RU" sz="1400" dirty="0">
                <a:solidFill>
                  <a:prstClr val="black"/>
                </a:solidFill>
              </a:rPr>
            </a:br>
            <a:r>
              <a:rPr lang="ru-RU" sz="1400" dirty="0">
                <a:solidFill>
                  <a:prstClr val="black"/>
                </a:solidFill>
              </a:rPr>
              <a:t>и возрастов.</a:t>
            </a:r>
          </a:p>
          <a:p>
            <a:r>
              <a:rPr lang="ru-RU" sz="1400" dirty="0">
                <a:solidFill>
                  <a:prstClr val="black"/>
                </a:solidFill>
              </a:rPr>
              <a:t>Специальное жюри отбирает лучшие концертные номера.</a:t>
            </a:r>
          </a:p>
          <a:p>
            <a:r>
              <a:rPr lang="ru-RU" sz="1400" dirty="0">
                <a:solidFill>
                  <a:prstClr val="black"/>
                </a:solidFill>
              </a:rPr>
              <a:t>Режиссер массовых мероприятий  участвует в жюри и затем формирует концертную программу </a:t>
            </a:r>
            <a:br>
              <a:rPr lang="ru-RU" sz="1400" dirty="0">
                <a:solidFill>
                  <a:prstClr val="black"/>
                </a:solidFill>
              </a:rPr>
            </a:br>
            <a:r>
              <a:rPr lang="ru-RU" sz="1400" dirty="0">
                <a:solidFill>
                  <a:prstClr val="black"/>
                </a:solidFill>
              </a:rPr>
              <a:t>к открытию Стелы трудовой доблести.</a:t>
            </a:r>
          </a:p>
          <a:p>
            <a:r>
              <a:rPr lang="ru-RU" sz="1400" dirty="0">
                <a:solidFill>
                  <a:prstClr val="black"/>
                </a:solidFill>
              </a:rPr>
              <a:t>Концерт из номеров-победителей проводится в день открытия Стелы на одной или нескольких площадках непосредственно возле памятника.</a:t>
            </a:r>
          </a:p>
          <a:p>
            <a:r>
              <a:rPr lang="ru-RU" sz="1400" dirty="0">
                <a:solidFill>
                  <a:prstClr val="black"/>
                </a:solidFill>
              </a:rPr>
              <a:t>Площадки могут представлять (например) профессиональные коллективы, самодеятельные коллективы взрослых исполнителей, «детская» творческая площадка, обязательно -  «молодежная» площадка – для команд современной молодежной культуры.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7618" y="3802983"/>
            <a:ext cx="77048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prstClr val="black"/>
                </a:solidFill>
              </a:rPr>
              <a:t>Участники</a:t>
            </a:r>
          </a:p>
          <a:p>
            <a:r>
              <a:rPr lang="ru-RU" sz="1400" dirty="0">
                <a:solidFill>
                  <a:prstClr val="black"/>
                </a:solidFill>
              </a:rPr>
              <a:t>На конкурсной основе могут принять участие все творческие коллективы города, отдельные исполнители и временные команды.</a:t>
            </a:r>
          </a:p>
          <a:p>
            <a:r>
              <a:rPr lang="ru-RU" sz="1400" dirty="0">
                <a:solidFill>
                  <a:prstClr val="black"/>
                </a:solidFill>
              </a:rPr>
              <a:t>Особое внимание нужно обратить на вовлечение в конкурс молодежных команд, которые пользуются вниманием и популярностью у молодежной аудитории.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7620" y="5045281"/>
            <a:ext cx="38028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prstClr val="black"/>
                </a:solidFill>
              </a:rPr>
              <a:t>Организаторы</a:t>
            </a:r>
          </a:p>
          <a:p>
            <a:r>
              <a:rPr lang="ru-RU" sz="1400" dirty="0">
                <a:solidFill>
                  <a:prstClr val="black"/>
                </a:solidFill>
              </a:rPr>
              <a:t>Администрация города</a:t>
            </a:r>
          </a:p>
          <a:p>
            <a:r>
              <a:rPr lang="ru-RU" sz="1400" dirty="0">
                <a:solidFill>
                  <a:prstClr val="black"/>
                </a:solidFill>
              </a:rPr>
              <a:t>Патриотические организации</a:t>
            </a:r>
          </a:p>
          <a:p>
            <a:r>
              <a:rPr lang="ru-RU" sz="1400" dirty="0">
                <a:solidFill>
                  <a:prstClr val="black"/>
                </a:solidFill>
              </a:rPr>
              <a:t>Организации по работе с молодежью.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29661" y="5045281"/>
            <a:ext cx="442788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prstClr val="black"/>
                </a:solidFill>
              </a:rPr>
              <a:t>Содержание</a:t>
            </a:r>
          </a:p>
          <a:p>
            <a:r>
              <a:rPr lang="ru-RU" sz="1400" dirty="0">
                <a:solidFill>
                  <a:prstClr val="black"/>
                </a:solidFill>
              </a:rPr>
              <a:t>Концерт имеет смысловое ядро – Труд и любовь </a:t>
            </a:r>
            <a:br>
              <a:rPr lang="ru-RU" sz="1400" dirty="0">
                <a:solidFill>
                  <a:prstClr val="black"/>
                </a:solidFill>
              </a:rPr>
            </a:br>
            <a:r>
              <a:rPr lang="ru-RU" sz="1400" dirty="0">
                <a:solidFill>
                  <a:prstClr val="black"/>
                </a:solidFill>
              </a:rPr>
              <a:t>к Родине.</a:t>
            </a:r>
          </a:p>
          <a:p>
            <a:r>
              <a:rPr lang="ru-RU" sz="1400" dirty="0">
                <a:solidFill>
                  <a:prstClr val="black"/>
                </a:solidFill>
              </a:rPr>
              <a:t>Для открытия стелы целесообразно подбирать репертуар, связанный с темой труда и Победы.</a:t>
            </a:r>
          </a:p>
        </p:txBody>
      </p:sp>
    </p:spTree>
    <p:extLst>
      <p:ext uri="{BB962C8B-B14F-4D97-AF65-F5344CB8AC3E}">
        <p14:creationId xmlns:p14="http://schemas.microsoft.com/office/powerpoint/2010/main" val="1042531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err="1"/>
              <a:t>Флеш</a:t>
            </a:r>
            <a:r>
              <a:rPr lang="ru-RU" sz="2400" dirty="0"/>
              <a:t>-моб и </a:t>
            </a:r>
            <a:r>
              <a:rPr lang="ru-RU" sz="2400" dirty="0" err="1"/>
              <a:t>челендж</a:t>
            </a:r>
            <a:r>
              <a:rPr lang="ru-RU" sz="2400" dirty="0"/>
              <a:t> </a:t>
            </a:r>
            <a:br>
              <a:rPr lang="ru-RU" sz="2400" dirty="0"/>
            </a:br>
            <a:r>
              <a:rPr lang="ru-RU" sz="2400" dirty="0"/>
              <a:t>«Город трудовой доблести – город наших побед»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8923" y="1443297"/>
            <a:ext cx="78488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Общий контур</a:t>
            </a:r>
          </a:p>
          <a:p>
            <a:r>
              <a:rPr lang="ru-RU" sz="1400" dirty="0"/>
              <a:t>Песни военных лет связанные с жизнью города в годы Великой Отечественной войны</a:t>
            </a:r>
          </a:p>
          <a:p>
            <a:r>
              <a:rPr lang="ru-RU" sz="1400" dirty="0"/>
              <a:t>Непосредственно в день открытия Стелы трудовой доблести песни могут быть исполнены </a:t>
            </a:r>
            <a:br>
              <a:rPr lang="ru-RU" sz="1400" dirty="0"/>
            </a:br>
            <a:r>
              <a:rPr lang="ru-RU" sz="1400" dirty="0"/>
              <a:t>в формате «без сцены» профессиональными и самодеятельными коллективами и исполнителями,</a:t>
            </a:r>
          </a:p>
          <a:p>
            <a:r>
              <a:rPr lang="ru-RU" sz="1400" dirty="0"/>
              <a:t>В режиме «караоке» (т.е. исполнение любыми желающими песен военных лет под «минусовку» </a:t>
            </a:r>
            <a:br>
              <a:rPr lang="ru-RU" sz="1400" dirty="0"/>
            </a:br>
            <a:r>
              <a:rPr lang="ru-RU" sz="1400" dirty="0"/>
              <a:t>с чтением слов с листа или экрана на фоне Стелы).</a:t>
            </a:r>
          </a:p>
          <a:p>
            <a:r>
              <a:rPr lang="ru-RU" sz="1400" dirty="0"/>
              <a:t>Все исполнители выкладывают видео в социальные сети с тегом </a:t>
            </a:r>
            <a:r>
              <a:rPr lang="en-US" sz="1400" dirty="0"/>
              <a:t>#</a:t>
            </a:r>
            <a:r>
              <a:rPr lang="ru-RU" sz="1400" dirty="0" err="1"/>
              <a:t>трудоваядоблесть</a:t>
            </a:r>
            <a:endParaRPr lang="ru-RU" sz="1400" dirty="0"/>
          </a:p>
          <a:p>
            <a:r>
              <a:rPr lang="ru-RU" sz="1400" dirty="0"/>
              <a:t>Таким образом, флэш-моб превращается в </a:t>
            </a:r>
            <a:r>
              <a:rPr lang="ru-RU" sz="1400" dirty="0" err="1"/>
              <a:t>челендж</a:t>
            </a:r>
            <a:r>
              <a:rPr lang="ru-RU" sz="1400" dirty="0"/>
              <a:t> в социальных сетях.</a:t>
            </a:r>
          </a:p>
          <a:p>
            <a:r>
              <a:rPr lang="ru-RU" sz="1400" dirty="0"/>
              <a:t>Отлично работает вовлечение известных руководителей, людей творческих профессий, исполнителей, блогеров.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35590" y="3772778"/>
            <a:ext cx="43208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Участники</a:t>
            </a:r>
          </a:p>
          <a:p>
            <a:r>
              <a:rPr lang="ru-RU" sz="1400" dirty="0"/>
              <a:t>Творческая, административная элита города</a:t>
            </a:r>
          </a:p>
          <a:p>
            <a:r>
              <a:rPr lang="ru-RU" sz="1400" dirty="0"/>
              <a:t>Творческая молодежь</a:t>
            </a:r>
          </a:p>
          <a:p>
            <a:r>
              <a:rPr lang="ru-RU" sz="1400" dirty="0"/>
              <a:t>Патриотические и молодежные организации</a:t>
            </a:r>
          </a:p>
          <a:p>
            <a:r>
              <a:rPr lang="ru-RU" sz="1400" dirty="0"/>
              <a:t>Жители города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155" y="3771955"/>
            <a:ext cx="396084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Организаторы</a:t>
            </a:r>
          </a:p>
          <a:p>
            <a:r>
              <a:rPr lang="ru-RU" sz="1400" dirty="0"/>
              <a:t>Администрация города</a:t>
            </a:r>
          </a:p>
          <a:p>
            <a:r>
              <a:rPr lang="ru-RU" sz="1400" dirty="0"/>
              <a:t>Творческие коллективы и исполнители</a:t>
            </a:r>
          </a:p>
          <a:p>
            <a:r>
              <a:rPr lang="ru-RU" sz="1400" dirty="0"/>
              <a:t>ЦУР</a:t>
            </a:r>
          </a:p>
          <a:p>
            <a:r>
              <a:rPr lang="ru-RU" sz="1400" dirty="0"/>
              <a:t>Политические и патриотические организации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819" y="5126126"/>
            <a:ext cx="76324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Алгоритм реализации</a:t>
            </a:r>
          </a:p>
          <a:p>
            <a:r>
              <a:rPr lang="ru-RU" sz="1400" dirty="0"/>
              <a:t>Организация «вовлекающей» группы исполнителей</a:t>
            </a:r>
          </a:p>
          <a:p>
            <a:r>
              <a:rPr lang="ru-RU" sz="1400" dirty="0"/>
              <a:t>Организация площадки для исполнения и съемок</a:t>
            </a:r>
          </a:p>
          <a:p>
            <a:r>
              <a:rPr lang="ru-RU" sz="1400" dirty="0"/>
              <a:t>Организация распространения сигнала в сети интернет</a:t>
            </a:r>
          </a:p>
        </p:txBody>
      </p:sp>
    </p:spTree>
    <p:extLst>
      <p:ext uri="{BB962C8B-B14F-4D97-AF65-F5344CB8AC3E}">
        <p14:creationId xmlns:p14="http://schemas.microsoft.com/office/powerpoint/2010/main" val="2011995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1479" y="614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QR</a:t>
            </a:r>
            <a:r>
              <a:rPr lang="ru-RU" sz="2400"/>
              <a:t>-кодирование </a:t>
            </a:r>
            <a:r>
              <a:rPr lang="ru-RU" sz="2400" dirty="0"/>
              <a:t>объектов, </a:t>
            </a:r>
            <a:br>
              <a:rPr lang="ru-RU" sz="2400" dirty="0"/>
            </a:br>
            <a:r>
              <a:rPr lang="ru-RU" sz="2400" dirty="0"/>
              <a:t>связанных с трудовым подвигом жителей</a:t>
            </a:r>
            <a:br>
              <a:rPr lang="ru-RU" sz="2400" dirty="0"/>
            </a:br>
            <a:r>
              <a:rPr lang="ru-RU" sz="2400" dirty="0"/>
              <a:t>Города трудовой доблести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7564" y="1380009"/>
            <a:ext cx="78488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Аннотация</a:t>
            </a:r>
          </a:p>
          <a:p>
            <a:r>
              <a:rPr lang="ru-RU" sz="1400" dirty="0"/>
              <a:t>Реальные и виртуальные маршруты в Городах трудовой доблести нуждаются в современном описании, доступном через </a:t>
            </a:r>
            <a:r>
              <a:rPr lang="en-US" sz="1400" dirty="0"/>
              <a:t>QR</a:t>
            </a:r>
            <a:r>
              <a:rPr lang="ru-RU" sz="1400" dirty="0"/>
              <a:t>-коды.</a:t>
            </a:r>
          </a:p>
          <a:p>
            <a:r>
              <a:rPr lang="ru-RU" sz="1400" dirty="0"/>
              <a:t>Необходимо разместить в сети интернет описание объектов, связанных с трудовым подвигом. </a:t>
            </a:r>
            <a:br>
              <a:rPr lang="ru-RU" sz="1400" dirty="0"/>
            </a:br>
            <a:r>
              <a:rPr lang="ru-RU" sz="1400" dirty="0"/>
              <a:t>Это могут быть как действующие предприятия и объекты, так и утраченные или имеющие другое наполнение сегодня (например, Иркутск – все здания бывших госпиталей теперь используются вузами города). </a:t>
            </a:r>
          </a:p>
          <a:p>
            <a:r>
              <a:rPr lang="ru-RU" sz="1400" dirty="0"/>
              <a:t>Для описания используются архивные материалы, документы, верифицированные </a:t>
            </a:r>
            <a:br>
              <a:rPr lang="ru-RU" sz="1400" dirty="0"/>
            </a:br>
            <a:r>
              <a:rPr lang="ru-RU" sz="1400" dirty="0"/>
              <a:t>и подтвержденные специалистами.</a:t>
            </a:r>
          </a:p>
          <a:p>
            <a:r>
              <a:rPr lang="ru-RU" sz="1400" dirty="0"/>
              <a:t>На объектах необходимо разместить </a:t>
            </a:r>
            <a:r>
              <a:rPr lang="en-US" sz="1400" dirty="0"/>
              <a:t>QR-</a:t>
            </a:r>
            <a:r>
              <a:rPr lang="ru-RU" sz="1400" dirty="0"/>
              <a:t>коды, позволяющие «опознать» объект, а также познакомиться с его историей. </a:t>
            </a:r>
          </a:p>
          <a:p>
            <a:r>
              <a:rPr lang="ru-RU" sz="1400" dirty="0"/>
              <a:t>Важной составляющей является доступность информации и возможность ее использования </a:t>
            </a:r>
            <a:br>
              <a:rPr lang="ru-RU" sz="1400" dirty="0"/>
            </a:br>
            <a:r>
              <a:rPr lang="ru-RU" sz="1400" dirty="0"/>
              <a:t>для различных целей: самостоятельных и организованных экскурсий, групповых и индивидуальных квестов, образовательных программ.</a:t>
            </a:r>
          </a:p>
          <a:p>
            <a:endParaRPr lang="ru-RU" sz="1400" dirty="0"/>
          </a:p>
          <a:p>
            <a:r>
              <a:rPr lang="ru-RU" sz="1400" i="1" dirty="0"/>
              <a:t>Стела трудовой доблести – место старта всех маршрутов, квестов, экскурсий.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0938" y="5211777"/>
            <a:ext cx="387935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Аудитория</a:t>
            </a:r>
          </a:p>
          <a:p>
            <a:r>
              <a:rPr lang="ru-RU" sz="1400" dirty="0"/>
              <a:t>Жители города всех возрастов</a:t>
            </a:r>
          </a:p>
          <a:p>
            <a:r>
              <a:rPr lang="ru-RU" sz="1400" dirty="0"/>
              <a:t>Молодежь в организованных группах</a:t>
            </a:r>
          </a:p>
          <a:p>
            <a:r>
              <a:rPr lang="ru-RU" sz="1400" dirty="0"/>
              <a:t>Патриотические и молодежные организации</a:t>
            </a:r>
          </a:p>
          <a:p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47564" y="5192486"/>
            <a:ext cx="40233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Организаторы</a:t>
            </a:r>
          </a:p>
          <a:p>
            <a:r>
              <a:rPr lang="ru-RU" sz="1400" dirty="0"/>
              <a:t>Администрация города</a:t>
            </a:r>
          </a:p>
          <a:p>
            <a:r>
              <a:rPr lang="ru-RU" sz="1400" dirty="0"/>
              <a:t>Архивные службы</a:t>
            </a:r>
          </a:p>
          <a:p>
            <a:r>
              <a:rPr lang="ru-RU" sz="1400" dirty="0"/>
              <a:t>Музеи (всех видов)</a:t>
            </a:r>
          </a:p>
          <a:p>
            <a:r>
              <a:rPr lang="ru-RU" sz="1400" dirty="0"/>
              <a:t>Историки и краеведы</a:t>
            </a:r>
          </a:p>
        </p:txBody>
      </p:sp>
    </p:spTree>
    <p:extLst>
      <p:ext uri="{BB962C8B-B14F-4D97-AF65-F5344CB8AC3E}">
        <p14:creationId xmlns:p14="http://schemas.microsoft.com/office/powerpoint/2010/main" val="1011579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527" y="31889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/>
              <a:t>Выпуск подкастов о трудовом подвиге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7564" y="1166187"/>
            <a:ext cx="784887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Аннотация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Современное поколение в массе ориентировано на звучащие тексты и видео.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К 2020 году была выпущена аудио книга в формате серии подкастов «</a:t>
            </a: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ea typeface="+mn-ea"/>
                <a:cs typeface="+mn-cs"/>
              </a:rPr>
              <a:t>Дневник Ветерана. Непридуманная история войны» - проект Молодой Гвардии с подлинными воспоминаниями от лица ветеранов </a:t>
            </a:r>
            <a:b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ea typeface="+mn-ea"/>
                <a:cs typeface="+mn-cs"/>
              </a:rPr>
              <a:t>о Великой Отечественной войне, которые зачитаны артистами.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  <a:hlinkClick r:id="rId2"/>
              </a:rPr>
              <a:t>https://music.yandex.ru/album/10622550/track/65582190</a:t>
            </a: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Трудовой подвиг достоин того, чтобы о нем знали не только жители Городов трудовой доблести, но и все граждане России.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Городами трудовой доблести проведена огромная работа по сбору воспоминаний тех, кто непосредственно в годы войны работал на нужды фронта: обеспечивал бесперебойное снабжение боевой техников, боеприпасами, одеждой, продовольствием, лечил раненых, готовил новых бойцов.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В течение 1,5 – 2 лет необходимо записать подкасты о трудовом подвиге, основанные </a:t>
            </a:r>
            <a:b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на воспоминаниях ветеранов и зачитанные артистами, радиоведущими, просто известными людьми для поколений, не знавших войны.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Для записи необходимо использовать верифицированные и подтвержденные воспоминания ветеранов труда, героев тыла.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Главная задача – чтобы эти звучащие воспоминания стали частью личной истории каждого школьника или студента.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Эмоциональное вовлечение – основная задача проекта.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Объем – до 3-х минут.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Принципиально важно обеспечить возможность использования подкастов в экскурсиях и квестах (в комплексе материалов, доступных по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QR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_коду для каждого исторического объекта)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7401" y="5589240"/>
            <a:ext cx="75758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Организаторы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Администрация городов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Ветеранские и молодежные организации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Архивы, музеи</a:t>
            </a:r>
          </a:p>
        </p:txBody>
      </p:sp>
    </p:spTree>
    <p:extLst>
      <p:ext uri="{BB962C8B-B14F-4D97-AF65-F5344CB8AC3E}">
        <p14:creationId xmlns:p14="http://schemas.microsoft.com/office/powerpoint/2010/main" val="808774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/>
              <a:t>Образовательный контент торжественных мероприятий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154" y="1124744"/>
            <a:ext cx="784887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prstClr val="black"/>
                </a:solidFill>
              </a:rPr>
              <a:t>Открытые уроки в образовательных организациях города</a:t>
            </a:r>
          </a:p>
          <a:p>
            <a:r>
              <a:rPr lang="ru-RU" sz="1400" dirty="0">
                <a:solidFill>
                  <a:prstClr val="black"/>
                </a:solidFill>
              </a:rPr>
              <a:t>- Уроки проходят в преддверии открытия стелы и в день открытия</a:t>
            </a:r>
          </a:p>
          <a:p>
            <a:r>
              <a:rPr lang="ru-RU" sz="1400" dirty="0">
                <a:solidFill>
                  <a:prstClr val="black"/>
                </a:solidFill>
              </a:rPr>
              <a:t>- Демонстрируется аудиовизуальный контент посвященный городу трудовой доблести</a:t>
            </a:r>
          </a:p>
          <a:p>
            <a:r>
              <a:rPr lang="ru-RU" sz="1400" dirty="0">
                <a:solidFill>
                  <a:prstClr val="black"/>
                </a:solidFill>
              </a:rPr>
              <a:t>- На уроки приглашаются ветераны предприятий, которые внесли свой вклад в Победу</a:t>
            </a:r>
          </a:p>
          <a:p>
            <a:endParaRPr lang="ru-RU" sz="1400" b="1" dirty="0">
              <a:solidFill>
                <a:prstClr val="black"/>
              </a:solidFill>
            </a:endParaRPr>
          </a:p>
          <a:p>
            <a:r>
              <a:rPr lang="ru-RU" sz="1400" b="1" dirty="0">
                <a:solidFill>
                  <a:prstClr val="black"/>
                </a:solidFill>
              </a:rPr>
              <a:t>Экскурсии/</a:t>
            </a:r>
            <a:r>
              <a:rPr lang="ru-RU" sz="1400" b="1" dirty="0" err="1">
                <a:solidFill>
                  <a:prstClr val="black"/>
                </a:solidFill>
              </a:rPr>
              <a:t>квесты</a:t>
            </a:r>
            <a:r>
              <a:rPr lang="ru-RU" sz="1400" b="1" dirty="0">
                <a:solidFill>
                  <a:prstClr val="black"/>
                </a:solidFill>
              </a:rPr>
              <a:t> на предприятия города.</a:t>
            </a:r>
          </a:p>
          <a:p>
            <a:r>
              <a:rPr lang="ru-RU" sz="1400" b="1" dirty="0" err="1">
                <a:solidFill>
                  <a:prstClr val="black"/>
                </a:solidFill>
              </a:rPr>
              <a:t>Квест</a:t>
            </a:r>
            <a:r>
              <a:rPr lang="ru-RU" sz="1400" b="1" dirty="0">
                <a:solidFill>
                  <a:prstClr val="black"/>
                </a:solidFill>
              </a:rPr>
              <a:t> </a:t>
            </a:r>
            <a:r>
              <a:rPr lang="ru-RU" sz="1400" dirty="0">
                <a:solidFill>
                  <a:prstClr val="black"/>
                </a:solidFill>
              </a:rPr>
              <a:t>по предприятиям и производствам городов трудовой доблести для старшеклассников </a:t>
            </a:r>
            <a:br>
              <a:rPr lang="ru-RU" sz="1400" dirty="0">
                <a:solidFill>
                  <a:prstClr val="black"/>
                </a:solidFill>
              </a:rPr>
            </a:br>
            <a:r>
              <a:rPr lang="ru-RU" sz="1400" dirty="0">
                <a:solidFill>
                  <a:prstClr val="black"/>
                </a:solidFill>
              </a:rPr>
              <a:t>и учеников СПО, с возможностью познакомиться с деятельностью предприятий. Поскольку наблюдается отсутствие у молодежи привлекательности к людям профессионалам, которые работают на производстве, такой современный формат </a:t>
            </a:r>
            <a:r>
              <a:rPr lang="ru-RU" sz="1400" dirty="0" err="1">
                <a:solidFill>
                  <a:prstClr val="black"/>
                </a:solidFill>
              </a:rPr>
              <a:t>интерактива</a:t>
            </a:r>
            <a:r>
              <a:rPr lang="ru-RU" sz="1400" dirty="0">
                <a:solidFill>
                  <a:prstClr val="black"/>
                </a:solidFill>
              </a:rPr>
              <a:t>, с элементами соревнования, позволит ребятам попробовать ту профессию, которую хотят получить.</a:t>
            </a:r>
          </a:p>
          <a:p>
            <a:r>
              <a:rPr lang="ru-RU" sz="1400" b="1" dirty="0">
                <a:solidFill>
                  <a:prstClr val="black"/>
                </a:solidFill>
              </a:rPr>
              <a:t>Экскурсии</a:t>
            </a:r>
            <a:r>
              <a:rPr lang="ru-RU" sz="1400" dirty="0">
                <a:solidFill>
                  <a:prstClr val="black"/>
                </a:solidFill>
              </a:rPr>
              <a:t> на предприятия города, а также создание IT-платформы для размещения на ней 3D-экскурсий предприятий, которые не могут принимать у себя экскурсии. Такая платформа также позволяет смоделировать исторические предприятия, с деятельностью которых связано присвоение городу почетного звания «Город трудовой доблести». </a:t>
            </a:r>
          </a:p>
          <a:p>
            <a:r>
              <a:rPr lang="ru-RU" sz="1400" dirty="0">
                <a:solidFill>
                  <a:prstClr val="black"/>
                </a:solidFill>
              </a:rPr>
              <a:t>Экскурсии на предприятия позволят вовлечь молодежь в профориентацию, повысить у школьников авторитет и значимость рабочих и инженерных специальностей.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93096" y="5293826"/>
            <a:ext cx="35113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prstClr val="black"/>
                </a:solidFill>
              </a:rPr>
              <a:t>Аудитория</a:t>
            </a:r>
          </a:p>
          <a:p>
            <a:r>
              <a:rPr lang="ru-RU" sz="1400" dirty="0">
                <a:solidFill>
                  <a:prstClr val="black"/>
                </a:solidFill>
              </a:rPr>
              <a:t>Учащиеся и студенты вузов, СПО, школ</a:t>
            </a:r>
          </a:p>
          <a:p>
            <a:r>
              <a:rPr lang="ru-RU" sz="1400" dirty="0">
                <a:solidFill>
                  <a:prstClr val="black"/>
                </a:solidFill>
              </a:rPr>
              <a:t>Представители предприятий </a:t>
            </a:r>
          </a:p>
          <a:p>
            <a:r>
              <a:rPr lang="ru-RU" sz="1400" dirty="0">
                <a:solidFill>
                  <a:prstClr val="black"/>
                </a:solidFill>
              </a:rPr>
              <a:t>Трудовые династии</a:t>
            </a:r>
          </a:p>
          <a:p>
            <a:r>
              <a:rPr lang="ru-RU" sz="1400" dirty="0">
                <a:solidFill>
                  <a:prstClr val="black"/>
                </a:solidFill>
              </a:rPr>
              <a:t>Семьи с детьми</a:t>
            </a:r>
          </a:p>
          <a:p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5301208"/>
            <a:ext cx="42488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prstClr val="black"/>
                </a:solidFill>
              </a:rPr>
              <a:t>Организаторы</a:t>
            </a:r>
          </a:p>
          <a:p>
            <a:r>
              <a:rPr lang="ru-RU" sz="1400" dirty="0">
                <a:solidFill>
                  <a:prstClr val="black"/>
                </a:solidFill>
              </a:rPr>
              <a:t>Администрация города</a:t>
            </a:r>
          </a:p>
          <a:p>
            <a:r>
              <a:rPr lang="ru-RU" sz="1400" dirty="0">
                <a:solidFill>
                  <a:prstClr val="black"/>
                </a:solidFill>
              </a:rPr>
              <a:t>Учреждения образования</a:t>
            </a:r>
          </a:p>
          <a:p>
            <a:r>
              <a:rPr lang="ru-RU" sz="1400" dirty="0">
                <a:solidFill>
                  <a:prstClr val="black"/>
                </a:solidFill>
              </a:rPr>
              <a:t>Предприятия города</a:t>
            </a:r>
          </a:p>
        </p:txBody>
      </p:sp>
    </p:spTree>
    <p:extLst>
      <p:ext uri="{BB962C8B-B14F-4D97-AF65-F5344CB8AC3E}">
        <p14:creationId xmlns:p14="http://schemas.microsoft.com/office/powerpoint/2010/main" val="14791165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1478</Words>
  <Application>Microsoft Office PowerPoint</Application>
  <PresentationFormat>Экран (4:3)</PresentationFormat>
  <Paragraphs>143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Тема Office</vt:lpstr>
      <vt:lpstr>Рекомендации по проведению мероприятий, приуроченных к открытию стелы  «Город трудовой доблести»</vt:lpstr>
      <vt:lpstr>Цели и задачи мероприятий, приуроченных к открытию Стелы города трудовой доблести</vt:lpstr>
      <vt:lpstr>Планшетная выставка  «Наш город - Город трудовой доблести»</vt:lpstr>
      <vt:lpstr>Мероприятия, связанные с конкурсами «лучший по профессии» «Наш город - Город трудовой доблести»</vt:lpstr>
      <vt:lpstr>Конкурс концертных номеров «Город трудовой доблести – город наших побед»</vt:lpstr>
      <vt:lpstr>Флеш-моб и челендж  «Город трудовой доблести – город наших побед»</vt:lpstr>
      <vt:lpstr>QR-кодирование объектов,  связанных с трудовым подвигом жителей Города трудовой доблести</vt:lpstr>
      <vt:lpstr>Выпуск подкастов о трудовом подвиге</vt:lpstr>
      <vt:lpstr>Образовательный контент торжественных мероприятий</vt:lpstr>
    </vt:vector>
  </TitlesOfParts>
  <Company>contur.local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по проведению мероприятий, приуроченных к открытию стелы «Город трудовой доблести»</dc:title>
  <dc:creator>pvrij</dc:creator>
  <cp:lastModifiedBy>Екатерина Хомюк</cp:lastModifiedBy>
  <cp:revision>18</cp:revision>
  <dcterms:created xsi:type="dcterms:W3CDTF">2021-11-22T11:49:44Z</dcterms:created>
  <dcterms:modified xsi:type="dcterms:W3CDTF">2022-07-18T04:23:38Z</dcterms:modified>
</cp:coreProperties>
</file>